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22"/>
      <p:bold r:id="rId23"/>
      <p:italic r:id="rId24"/>
      <p:boldItalic r:id="rId25"/>
    </p:embeddedFont>
    <p:embeddedFont>
      <p:font typeface="Montserrat" panose="00000500000000000000" pitchFamily="2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jH1rKnCGxRh4zqOeYJMIycHZMx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F973A4-3A8D-4D99-9ED0-7762C96B186C}">
  <a:tblStyle styleId="{36F973A4-3A8D-4D99-9ED0-7762C96B18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3200"/>
              <a:buFont typeface="Comic Sans MS"/>
              <a:buNone/>
            </a:pPr>
            <a:r>
              <a:rPr lang="en-US" sz="3200" b="1" i="0" u="none">
                <a:solidFill>
                  <a:srgbClr val="17375E"/>
                </a:solidFill>
                <a:latin typeface="Comic Sans MS"/>
                <a:ea typeface="Comic Sans MS"/>
                <a:cs typeface="Comic Sans MS"/>
                <a:sym typeface="Comic Sans MS"/>
              </a:rPr>
              <a:t>ESAME DI STATO CONCLUSIVO DEL PRIMO CICLO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>
              <a:solidFill>
                <a:srgbClr val="888888"/>
              </a:solidFill>
            </a:endParaRPr>
          </a:p>
        </p:txBody>
      </p:sp>
      <p:pic>
        <p:nvPicPr>
          <p:cNvPr id="86" name="Google Shape;86;p1" descr="ESAM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9837" y="3933825"/>
            <a:ext cx="1543050" cy="1697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800"/>
              <a:buFont typeface="Comic Sans MS"/>
              <a:buNone/>
            </a:pPr>
            <a:r>
              <a:rPr lang="en-US" sz="2800" b="1" i="0" u="none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FORMULAZIONE DEL VOTO DI IDONEITÀ</a:t>
            </a:r>
            <a:endParaRPr/>
          </a:p>
        </p:txBody>
      </p:sp>
      <p:sp>
        <p:nvSpPr>
          <p:cNvPr id="141" name="Google Shape;141;p11"/>
          <p:cNvSpPr txBox="1">
            <a:spLocks noGrp="1"/>
          </p:cNvSpPr>
          <p:nvPr>
            <p:ph type="body" idx="1"/>
          </p:nvPr>
        </p:nvSpPr>
        <p:spPr>
          <a:xfrm>
            <a:off x="468312" y="16287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SEDE DI SCRUTINIO FINALE IL CONSIGLIO DI CLASSE ATTRIBUISCE AGLI ALUNNI AMMESSI ALL’ESAME DI STATO, SULLA BASE DEI VOTI DEL II QUADRIMESTRE E TENUTO CONTO DEL PERCORSO SCOLASTICO TRIENNALE, UN VOTO DI IDONEITÀ ESPRESSO IN DECIMI.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4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E46C0A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VOTO POTRÀ ESSERE ANCHE INFERIORE A SEI DECIMI.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rgbClr val="066A08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VOTO DI IDONEITÀ SARÀ RIPORTATO SULLA SCHEDA DI VALUTAZIONE.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ESSO CONCORRE ALLA DETERMINAZIONE DEL VOTO FINALE D'ESAME PER IL 50%.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2523"/>
              </a:buClr>
              <a:buSzPts val="2800"/>
              <a:buFont typeface="Comic Sans MS"/>
              <a:buNone/>
            </a:pPr>
            <a:r>
              <a:rPr lang="en-US" sz="2800" b="1" i="0" u="none">
                <a:solidFill>
                  <a:srgbClr val="632523"/>
                </a:solidFill>
                <a:latin typeface="Comic Sans MS"/>
                <a:ea typeface="Comic Sans MS"/>
                <a:cs typeface="Comic Sans MS"/>
                <a:sym typeface="Comic Sans MS"/>
              </a:rPr>
              <a:t>COSA SI VALUTA?</a:t>
            </a:r>
            <a:endParaRPr/>
          </a:p>
        </p:txBody>
      </p:sp>
      <p:sp>
        <p:nvSpPr>
          <p:cNvPr id="153" name="Google Shape;153;p13"/>
          <p:cNvSpPr txBox="1"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32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 </a:t>
            </a: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ammissione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32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prova</a:t>
            </a:r>
            <a:r>
              <a:rPr lang="en-US" sz="32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scritta</a:t>
            </a:r>
            <a:r>
              <a:rPr lang="en-US" sz="32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 Italiano</a:t>
            </a:r>
            <a:endParaRPr dirty="0"/>
          </a:p>
          <a:p>
            <a:pPr marL="342900">
              <a:spcBef>
                <a:spcPts val="640"/>
              </a:spcBef>
              <a:buClr>
                <a:srgbClr val="C00000"/>
              </a:buClr>
              <a:buSzPts val="3200"/>
            </a:pP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32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prova</a:t>
            </a:r>
            <a:r>
              <a:rPr lang="en-US" sz="32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scritta</a:t>
            </a:r>
            <a:r>
              <a:rPr lang="en-US" sz="32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 </a:t>
            </a:r>
            <a:r>
              <a:rPr lang="en-US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Francese</a:t>
            </a:r>
            <a:r>
              <a:rPr lang="en-US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/Inglese</a:t>
            </a:r>
            <a:endParaRPr lang="en-US"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32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prova</a:t>
            </a:r>
            <a:r>
              <a:rPr lang="en-US" sz="32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scritta</a:t>
            </a:r>
            <a:r>
              <a:rPr lang="en-US" sz="32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 </a:t>
            </a: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Matematica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Char char="•"/>
            </a:pP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32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colloquio</a:t>
            </a:r>
            <a:r>
              <a:rPr lang="en-US" sz="32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orale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0BB50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0BB50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omic Sans MS"/>
              <a:buNone/>
            </a:pPr>
            <a:r>
              <a:rPr lang="en-US" sz="2400" b="1" i="0" u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COME SI GIUNGE AL VOTO FINALE D’ESAME?</a:t>
            </a:r>
            <a:endParaRPr/>
          </a:p>
        </p:txBody>
      </p:sp>
      <p:sp>
        <p:nvSpPr>
          <p:cNvPr id="159" name="Google Shape;15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200000"/>
              </a:lnSpc>
              <a:spcBef>
                <a:spcPts val="480"/>
              </a:spcBef>
              <a:spcAft>
                <a:spcPts val="0"/>
              </a:spcAft>
              <a:buClr>
                <a:srgbClr val="066A08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VOTO FINALE D’ESAME VIENE DETERMINATO DALLA MEDIA DEL VOTO DI AMMISSIONE CON LA MEDIA DEI VOTI ATTRIBUITI ALLE PROVE SCRITTE E AL COLLOQUIO. </a:t>
            </a:r>
            <a:endParaRPr/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Comic Sans MS"/>
              <a:buNone/>
            </a:pPr>
            <a:r>
              <a:rPr lang="en-US" sz="4400" b="0" i="0" u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 esempio…</a:t>
            </a:r>
            <a:endParaRPr/>
          </a:p>
        </p:txBody>
      </p:sp>
      <p:sp>
        <p:nvSpPr>
          <p:cNvPr id="165" name="Google Shape;165;p15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92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1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 </a:t>
            </a:r>
            <a:r>
              <a:rPr lang="en-US" sz="1800" b="1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ammissione</a:t>
            </a: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= 7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Prova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 Italiano= 7</a:t>
            </a:r>
            <a:endParaRPr dirty="0"/>
          </a:p>
          <a:p>
            <a:pPr marL="342900" lvl="0">
              <a:buClr>
                <a:srgbClr val="066A08"/>
              </a:buClr>
              <a:buNone/>
            </a:pP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Prova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 </a:t>
            </a:r>
            <a:r>
              <a:rPr lang="en-US" sz="1800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Francese</a:t>
            </a:r>
            <a:r>
              <a:rPr lang="en-US" sz="1800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/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Inglese= 6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Prova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 </a:t>
            </a: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Matematica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= 6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Colloquio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= 8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dirty="0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Media </a:t>
            </a:r>
            <a:r>
              <a:rPr lang="en-US" sz="1800" b="1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voti</a:t>
            </a: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prove </a:t>
            </a:r>
            <a:r>
              <a:rPr lang="en-US" sz="1800" b="1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scritte</a:t>
            </a: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en-US" sz="1800" b="1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colloquio</a:t>
            </a: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= 6,75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7 + 6,75 = 13.75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13,75 : 2 = 6,88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1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finale: 7</a:t>
            </a:r>
            <a:endParaRPr sz="18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dirty="0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finale,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quindi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se espresso con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frazione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decimale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pari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o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superiore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a 0,5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viene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arrotondato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all’unità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superiore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/>
          </a:p>
          <a:p>
            <a: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omic Sans MS"/>
              <a:buNone/>
            </a:pPr>
            <a:r>
              <a:rPr lang="en-US" sz="3600" b="1" i="0" u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Oppure…</a:t>
            </a:r>
            <a:endParaRPr/>
          </a:p>
        </p:txBody>
      </p:sp>
      <p:sp>
        <p:nvSpPr>
          <p:cNvPr id="171" name="Google Shape;171;p16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85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1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 </a:t>
            </a:r>
            <a:r>
              <a:rPr lang="en-US" sz="1800" b="1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ammissione</a:t>
            </a: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= 8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Prova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 Italiano= 6</a:t>
            </a:r>
            <a:endParaRPr dirty="0"/>
          </a:p>
          <a:p>
            <a:pPr marL="342900" lvl="0">
              <a:buClr>
                <a:srgbClr val="066A08"/>
              </a:buClr>
              <a:buNone/>
            </a:pP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Prova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 </a:t>
            </a:r>
            <a:r>
              <a:rPr lang="en-US" sz="1800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Francese</a:t>
            </a:r>
            <a:r>
              <a:rPr lang="en-US" sz="1800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/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Inglese= 7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Prova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 </a:t>
            </a: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Matematica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= 5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Colloquio</a:t>
            </a: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= 7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dirty="0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Media </a:t>
            </a:r>
            <a:r>
              <a:rPr lang="en-US" sz="1800" b="1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voti</a:t>
            </a: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prove </a:t>
            </a:r>
            <a:r>
              <a:rPr lang="en-US" sz="1800" b="1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scritte</a:t>
            </a: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+ </a:t>
            </a:r>
            <a:r>
              <a:rPr lang="en-US" sz="1800" b="1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colloquio</a:t>
            </a: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= 6,25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8 + 6,25 = 14.25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14,25 : 2 = 7,13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6A08"/>
              </a:buClr>
              <a:buSzPts val="1800"/>
              <a:buFont typeface="Arial"/>
              <a:buNone/>
            </a:pPr>
            <a:r>
              <a:rPr lang="en-US" sz="1800" b="1" i="0" u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1" i="0" u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finale: 7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voto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finale,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quindi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se espresso con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frazione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decimale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inferiore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a 0,5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viene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arrotondato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all’unità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800" b="0" i="0" u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inferiore</a:t>
            </a:r>
            <a:r>
              <a:rPr lang="en-US" sz="1800" b="0" i="0" u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/>
          </a:p>
          <a:p>
            <a: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800"/>
              <a:buFont typeface="Comic Sans MS"/>
              <a:buNone/>
            </a:pPr>
            <a:r>
              <a:rPr lang="en-US" sz="2800" b="1" i="0" u="none">
                <a:solidFill>
                  <a:srgbClr val="17375E"/>
                </a:solidFill>
                <a:latin typeface="Comic Sans MS"/>
                <a:ea typeface="Comic Sans MS"/>
                <a:cs typeface="Comic Sans MS"/>
                <a:sym typeface="Comic Sans MS"/>
              </a:rPr>
              <a:t>DOPO GLI ESAMI…</a:t>
            </a:r>
            <a:endParaRPr/>
          </a:p>
        </p:txBody>
      </p:sp>
      <p:sp>
        <p:nvSpPr>
          <p:cNvPr id="177" name="Google Shape;177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r>
              <a:rPr 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VENER</a:t>
            </a:r>
            <a:r>
              <a:rPr lang="en-US" sz="20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DI’ 28 GIUGNO VERRA’ INVIATO TRAMITE REGISTRO ELETTRONICO IL DOCUMENTO DI CERTIFICAZIONE DELLE COMPETENZE </a:t>
            </a:r>
            <a:endParaRPr dirty="0"/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r>
              <a:rPr lang="en-US" sz="20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IL PERFEZIONAMENTO DELL’ISCRIZIONE </a:t>
            </a:r>
            <a:endParaRPr dirty="0"/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r>
              <a:rPr lang="en-US" sz="2000" b="0" i="0" u="none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ALLA SCUOLA SUPERIORE</a:t>
            </a:r>
            <a:endParaRPr dirty="0"/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it-IT" sz="2000" dirty="0">
                <a:solidFill>
                  <a:srgbClr val="215968"/>
                </a:solidFill>
                <a:latin typeface="Comic Sans MS"/>
              </a:rPr>
              <a:t>Da lunedì 1 luglio </a:t>
            </a:r>
            <a:r>
              <a:rPr lang="en-US" sz="2000" b="0" i="0" u="none" dirty="0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</a:t>
            </a:r>
            <a:r>
              <a:rPr lang="en-US" sz="2000" b="0" i="0" u="none" dirty="0" err="1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documento</a:t>
            </a:r>
            <a:r>
              <a:rPr lang="en-US" sz="2000" b="0" i="0" u="none" dirty="0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potrà</a:t>
            </a:r>
            <a:r>
              <a:rPr lang="en-US" sz="2000" b="0" i="0" u="none" dirty="0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essere</a:t>
            </a:r>
            <a:r>
              <a:rPr lang="en-US" sz="2000" b="0" i="0" u="none" dirty="0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ritirato</a:t>
            </a:r>
            <a:r>
              <a:rPr lang="en-US" sz="2000" b="0" i="0" u="none" dirty="0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dirty="0"/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15968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dalle</a:t>
            </a:r>
            <a:r>
              <a:rPr lang="en-US" sz="2000" b="0" i="0" u="none" dirty="0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 ore 9.00 alle 12.00 </a:t>
            </a:r>
            <a:endParaRPr dirty="0"/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15968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presso</a:t>
            </a:r>
            <a:r>
              <a:rPr lang="en-US" sz="2000" b="0" i="0" u="none" dirty="0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 la </a:t>
            </a:r>
            <a:r>
              <a:rPr lang="en-US" sz="2000" b="0" i="0" u="none" dirty="0" err="1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Segreteria</a:t>
            </a:r>
            <a:r>
              <a:rPr lang="en-US" sz="2000" b="0" i="0" u="none" dirty="0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c/o il </a:t>
            </a:r>
            <a:r>
              <a:rPr lang="en-US" sz="2000" b="0" i="0" u="none" dirty="0" err="1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Comune</a:t>
            </a:r>
            <a:r>
              <a:rPr lang="en-US" sz="2000" b="0" i="0" u="none" dirty="0">
                <a:solidFill>
                  <a:srgbClr val="215968"/>
                </a:solidFill>
                <a:latin typeface="Comic Sans MS"/>
                <a:ea typeface="Comic Sans MS"/>
                <a:cs typeface="Comic Sans MS"/>
                <a:sym typeface="Comic Sans MS"/>
              </a:rPr>
              <a:t> tel. 0261455390</a:t>
            </a:r>
            <a:endParaRPr dirty="0"/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omic Sans MS"/>
              <a:buNone/>
            </a:pPr>
            <a:r>
              <a:rPr lang="en-US" sz="1800" b="1" i="0" u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DOCUMENTO DI CERTIFICAZIONE DELLE COMPETENZE</a:t>
            </a:r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Segnala il livello (iniziale - base – intermedio – avanzato) raggiunto dall’alunno in ognuna delle aree in cui si articolano le competenze chiave di cittadinanza, tra cui: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228600" algn="l" rtl="0">
              <a:lnSpc>
                <a:spcPct val="164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550"/>
              <a:buFont typeface="Montserrat"/>
              <a:buNone/>
            </a:pPr>
            <a:r>
              <a:rPr lang="en-US" sz="1550">
                <a:solidFill>
                  <a:srgbClr val="C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competenza alfabetica funzionale;</a:t>
            </a:r>
            <a:endParaRPr sz="1550">
              <a:solidFill>
                <a:srgbClr val="C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64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550"/>
              <a:buFont typeface="Montserrat"/>
              <a:buNone/>
            </a:pPr>
            <a:r>
              <a:rPr lang="en-US" sz="1550">
                <a:solidFill>
                  <a:srgbClr val="C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competenza multilinguistica;</a:t>
            </a:r>
            <a:endParaRPr sz="1550">
              <a:solidFill>
                <a:srgbClr val="C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64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550"/>
              <a:buFont typeface="Montserrat"/>
              <a:buNone/>
            </a:pPr>
            <a:r>
              <a:rPr lang="en-US" sz="1550">
                <a:solidFill>
                  <a:srgbClr val="C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competenza matematica e competenza di base in scienze e tecnologie;</a:t>
            </a:r>
            <a:endParaRPr sz="1550">
              <a:solidFill>
                <a:srgbClr val="C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64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550"/>
              <a:buFont typeface="Montserrat"/>
              <a:buNone/>
            </a:pPr>
            <a:r>
              <a:rPr lang="en-US" sz="1550">
                <a:solidFill>
                  <a:srgbClr val="C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competenza digitale;</a:t>
            </a:r>
            <a:endParaRPr sz="1550">
              <a:solidFill>
                <a:srgbClr val="C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64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550"/>
              <a:buFont typeface="Montserrat"/>
              <a:buNone/>
            </a:pPr>
            <a:r>
              <a:rPr lang="en-US" sz="1550">
                <a:solidFill>
                  <a:srgbClr val="C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competenza personale, sociale e capacità di imparare ad imparare;</a:t>
            </a:r>
            <a:endParaRPr sz="1550">
              <a:solidFill>
                <a:srgbClr val="C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64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550"/>
              <a:buFont typeface="Montserrat"/>
              <a:buNone/>
            </a:pPr>
            <a:r>
              <a:rPr lang="en-US" sz="1550">
                <a:solidFill>
                  <a:srgbClr val="C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competenza sociale e civica in materia di cittadinanza;</a:t>
            </a:r>
            <a:endParaRPr sz="1550">
              <a:solidFill>
                <a:srgbClr val="C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64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550"/>
              <a:buFont typeface="Montserrat"/>
              <a:buNone/>
            </a:pPr>
            <a:r>
              <a:rPr lang="en-US" sz="1550">
                <a:solidFill>
                  <a:srgbClr val="C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competenza imprenditoriale;</a:t>
            </a:r>
            <a:endParaRPr sz="1550">
              <a:solidFill>
                <a:srgbClr val="C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64285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550"/>
              <a:buFont typeface="Montserrat"/>
              <a:buNone/>
            </a:pPr>
            <a:r>
              <a:rPr lang="en-US" sz="1550">
                <a:solidFill>
                  <a:srgbClr val="C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competenza in materia di consapevolezza ed espressione culturali</a:t>
            </a:r>
            <a:endParaRPr sz="1550">
              <a:solidFill>
                <a:srgbClr val="C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342900" marR="0" lvl="0" indent="-228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modello di certificazione delle competenze viene integrato da una sezione che descrive i livelli conseguiti dall’alunno nelle Prove nazionali di Italiano, Matematica e Inglese.</a:t>
            </a:r>
            <a:endParaRPr/>
          </a:p>
          <a:p>
            <a:pPr marL="0" marR="0" lvl="0" indent="0" algn="l" rtl="0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200000"/>
              </a:lnSpc>
              <a:spcBef>
                <a:spcPts val="400"/>
              </a:spcBef>
              <a:spcAft>
                <a:spcPts val="0"/>
              </a:spcAft>
              <a:buClr>
                <a:srgbClr val="10253F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10253F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Tale sezione è predisposta e redatta a cura di INVALSI.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omic Sans MS"/>
              <a:buNone/>
            </a:pPr>
            <a:r>
              <a:rPr lang="en-US" sz="4400" b="0" i="0" u="none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GRAZIE</a:t>
            </a:r>
            <a:endParaRPr/>
          </a:p>
        </p:txBody>
      </p:sp>
      <p:pic>
        <p:nvPicPr>
          <p:cNvPr id="195" name="Google Shape;195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433637" y="2259012"/>
            <a:ext cx="4276725" cy="320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4400"/>
              <a:buFont typeface="Comic Sans MS"/>
              <a:buNone/>
            </a:pPr>
            <a:r>
              <a:rPr lang="en-US" sz="4400" b="0" i="0" u="none">
                <a:solidFill>
                  <a:srgbClr val="953735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 cosa è?</a:t>
            </a: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254061"/>
                </a:solidFill>
                <a:latin typeface="Comic Sans MS"/>
                <a:ea typeface="Comic Sans MS"/>
                <a:cs typeface="Comic Sans MS"/>
                <a:sym typeface="Comic Sans MS"/>
              </a:rPr>
              <a:t>È UN MOMENTO IMPORTANTE DI CONCLUSIONE DEL CICLO DELLA SCUOLA SECONDARIA DI I GRADO</a:t>
            </a:r>
            <a:endParaRPr/>
          </a:p>
        </p:txBody>
      </p:sp>
      <p:pic>
        <p:nvPicPr>
          <p:cNvPr id="93" name="Google Shape;93;p2" descr="ESAME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5650" y="4076700"/>
            <a:ext cx="1123950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800"/>
              <a:buFont typeface="Comic Sans MS"/>
              <a:buNone/>
            </a:pPr>
            <a:r>
              <a:rPr lang="en-US" sz="2800" b="0" i="0" u="none">
                <a:solidFill>
                  <a:srgbClr val="E46C0A"/>
                </a:solidFill>
                <a:latin typeface="Comic Sans MS"/>
                <a:ea typeface="Comic Sans MS"/>
                <a:cs typeface="Comic Sans MS"/>
                <a:sym typeface="Comic Sans MS"/>
              </a:rPr>
              <a:t>QUALE RUOLO PER DOCENTI E GENITORI?</a:t>
            </a:r>
            <a:endParaRPr/>
          </a:p>
        </p:txBody>
      </p:sp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17375E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17375E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7375E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17375E"/>
                </a:solidFill>
                <a:latin typeface="Comic Sans MS"/>
                <a:ea typeface="Comic Sans MS"/>
                <a:cs typeface="Comic Sans MS"/>
                <a:sym typeface="Comic Sans MS"/>
              </a:rPr>
              <a:t>OCCORRE SOTTOLINEARE AI RAGAZZI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17375E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17375E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L’IMPORTANZA E LA SERIETÀ DEL MOMENTO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L’OPPORTUNITÀ DI AFFRONTARE LA PROVA SENZA DRAMMI O PAURE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omic Sans MS"/>
              <a:buNone/>
            </a:pPr>
            <a:r>
              <a:rPr lang="en-US" sz="2800" b="0" i="0" u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PROVE SCRITTE</a:t>
            </a:r>
            <a:endParaRPr/>
          </a:p>
        </p:txBody>
      </p:sp>
      <p:graphicFrame>
        <p:nvGraphicFramePr>
          <p:cNvPr id="105" name="Google Shape;105;p4"/>
          <p:cNvGraphicFramePr/>
          <p:nvPr>
            <p:extLst>
              <p:ext uri="{D42A27DB-BD31-4B8C-83A1-F6EECF244321}">
                <p14:modId xmlns:p14="http://schemas.microsoft.com/office/powerpoint/2010/main" val="1375392416"/>
              </p:ext>
            </p:extLst>
          </p:nvPr>
        </p:nvGraphicFramePr>
        <p:xfrm>
          <a:off x="755650" y="2133600"/>
          <a:ext cx="7561225" cy="3671875"/>
        </p:xfrm>
        <a:graphic>
          <a:graphicData uri="http://schemas.openxmlformats.org/drawingml/2006/table">
            <a:tbl>
              <a:tblPr>
                <a:noFill/>
                <a:tableStyleId>{36F973A4-3A8D-4D99-9ED0-7762C96B186C}</a:tableStyleId>
              </a:tblPr>
              <a:tblGrid>
                <a:gridCol w="191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0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8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 u="none" strike="noStrike" cap="none" dirty="0">
                        <a:solidFill>
                          <a:srgbClr val="00206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600"/>
                        <a:buFont typeface="Comic Sans MS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rgbClr val="00206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MARTEDI’           11/06</a:t>
                      </a:r>
                      <a:endParaRPr dirty="0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endParaRPr sz="500" b="0" i="0" u="none" strike="noStrike" cap="none">
                        <a:solidFill>
                          <a:srgbClr val="00206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600"/>
                        <a:buFont typeface="Comic Sans MS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206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Prova scritta relativa alle competenze di Italiano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0" i="0" u="none" strike="noStrike" cap="none">
                        <a:solidFill>
                          <a:srgbClr val="00206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>
                        <a:solidFill>
                          <a:srgbClr val="00206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b="0" i="0" u="none">
                        <a:solidFill>
                          <a:srgbClr val="00206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600"/>
                        <a:buFont typeface="Comic Sans MS"/>
                        <a:buNone/>
                      </a:pPr>
                      <a:r>
                        <a:rPr lang="en-US" sz="1600" b="0" i="0" u="none">
                          <a:solidFill>
                            <a:srgbClr val="00206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Ore    8.30   -   12.30  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endParaRPr sz="500" b="0" i="0" u="none" dirty="0">
                        <a:solidFill>
                          <a:srgbClr val="00206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600"/>
                        <a:buFont typeface="Comic Sans MS"/>
                        <a:buNone/>
                      </a:pPr>
                      <a:r>
                        <a:rPr lang="en-US" sz="1600" b="0" i="0" u="none" dirty="0">
                          <a:solidFill>
                            <a:srgbClr val="00206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MERCOLEDI’           12/06          </a:t>
                      </a:r>
                      <a:endParaRPr dirty="0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600"/>
                        <a:buFont typeface="Comic Sans MS"/>
                        <a:buNone/>
                      </a:pPr>
                      <a:r>
                        <a:rPr lang="en-US" sz="1600" b="0" i="0" u="none">
                          <a:solidFill>
                            <a:srgbClr val="00206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Prova scritta relativa alle competenze nelle lingue straniere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600"/>
                        <a:buFont typeface="Comic Sans MS"/>
                        <a:buNone/>
                      </a:pPr>
                      <a:r>
                        <a:rPr lang="en-US" sz="1600" b="0" i="0" u="none">
                          <a:solidFill>
                            <a:srgbClr val="00206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inglese / francese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Calibri"/>
                        <a:buNone/>
                      </a:pPr>
                      <a:endParaRPr sz="2800" b="0" i="0" u="none">
                        <a:solidFill>
                          <a:srgbClr val="00206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600"/>
                        <a:buFont typeface="Comic Sans MS"/>
                        <a:buNone/>
                      </a:pPr>
                      <a:r>
                        <a:rPr lang="en-US" sz="1600" b="0" i="0" u="none">
                          <a:solidFill>
                            <a:srgbClr val="00206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Ore    8.30   -   12.30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"/>
                        <a:buFont typeface="Calibri"/>
                        <a:buNone/>
                      </a:pPr>
                      <a:endParaRPr sz="300" b="0" i="0" u="none" dirty="0">
                        <a:solidFill>
                          <a:srgbClr val="00206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600"/>
                        <a:buFont typeface="Comic Sans MS"/>
                        <a:buNone/>
                      </a:pPr>
                      <a:r>
                        <a:rPr lang="en-US" sz="1600" b="0" i="0" u="none" dirty="0">
                          <a:solidFill>
                            <a:srgbClr val="00206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GIOVEDI’          13/06</a:t>
                      </a:r>
                      <a:endParaRPr dirty="0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600"/>
                        <a:buFont typeface="Comic Sans MS"/>
                        <a:buNone/>
                      </a:pPr>
                      <a:r>
                        <a:rPr lang="en-US" sz="1600" b="0" i="0" u="none">
                          <a:solidFill>
                            <a:srgbClr val="00206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Prova scritta relativa alle competenze logico- matematiche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>
                        <a:solidFill>
                          <a:srgbClr val="00206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2000" b="0" i="0" u="none" dirty="0">
                        <a:solidFill>
                          <a:srgbClr val="00206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600"/>
                        <a:buFont typeface="Comic Sans MS"/>
                        <a:buNone/>
                      </a:pPr>
                      <a:r>
                        <a:rPr lang="en-US" sz="1600" b="0" i="0" u="none" dirty="0">
                          <a:solidFill>
                            <a:srgbClr val="00206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Ore    8.30   -   11.30</a:t>
                      </a:r>
                      <a:endParaRPr dirty="0"/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3300"/>
              </a:buClr>
              <a:buSzPts val="2800"/>
              <a:buFont typeface="Comic Sans MS"/>
              <a:buNone/>
            </a:pPr>
            <a:r>
              <a:rPr lang="en-US" sz="2800" b="0" i="0" u="none">
                <a:solidFill>
                  <a:srgbClr val="66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PROVE ORALI</a:t>
            </a:r>
            <a:endParaRPr/>
          </a:p>
        </p:txBody>
      </p:sp>
      <p:sp>
        <p:nvSpPr>
          <p:cNvPr id="111" name="Google Shape;1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66A08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I </a:t>
            </a:r>
            <a:r>
              <a:rPr lang="en-US" sz="2800" b="0" i="0" u="none" strike="noStrike" cap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colloqui</a:t>
            </a:r>
            <a:r>
              <a:rPr lang="en-US" sz="2800" b="0" i="0" u="none" strike="noStrike" cap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0" i="0" u="none" strike="noStrike" cap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d’esame</a:t>
            </a:r>
            <a:r>
              <a:rPr lang="en-US" sz="2800" b="0" i="0" u="none" strike="noStrike" cap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0" i="0" u="none" strike="noStrike" cap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si</a:t>
            </a:r>
            <a:r>
              <a:rPr lang="en-US" sz="2800" b="0" i="0" u="none" strike="noStrike" cap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0" i="0" u="none" strike="noStrike" cap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terranno</a:t>
            </a:r>
            <a:r>
              <a:rPr lang="en-US" sz="2800" b="0" i="0" u="none" strike="noStrike" cap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66A08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da </a:t>
            </a:r>
            <a:r>
              <a:rPr lang="en-US" sz="2800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lune</a:t>
            </a:r>
            <a:r>
              <a:rPr lang="en-US" sz="2800" b="0" i="0" u="none" strike="noStrike" cap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dì</a:t>
            </a:r>
            <a:r>
              <a:rPr lang="en-US" sz="2800" b="0" i="0" u="none" strike="noStrike" cap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17 </a:t>
            </a:r>
            <a:r>
              <a:rPr lang="en-US" sz="2800" b="0" i="0" u="none" strike="noStrike" cap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giugno</a:t>
            </a:r>
            <a:r>
              <a:rPr lang="en-US" sz="2800" b="0" i="0" u="none" strike="noStrike" cap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</a:t>
            </a:r>
            <a:r>
              <a:rPr lang="en-US" sz="2800" b="0" i="0" u="none" strike="noStrike" cap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mercoledì</a:t>
            </a:r>
            <a:r>
              <a:rPr lang="en-US" sz="2800" b="0" i="0" u="none" strike="noStrike" cap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 26 </a:t>
            </a:r>
            <a:r>
              <a:rPr lang="en-US" sz="2800" b="0" i="0" u="none" strike="noStrike" cap="none" dirty="0" err="1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giugno</a:t>
            </a:r>
            <a:r>
              <a:rPr lang="en-US" sz="2800" b="0" i="0" u="none" strike="noStrike" cap="none" dirty="0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984807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84807"/>
              </a:buClr>
              <a:buSzPts val="2800"/>
              <a:buFont typeface="Arial"/>
              <a:buNone/>
            </a:pPr>
            <a:r>
              <a:rPr lang="en-US" sz="2800" b="0" i="0" u="none" strike="noStrike" cap="none" dirty="0" err="1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Gli</a:t>
            </a:r>
            <a:r>
              <a:rPr lang="en-US" sz="2800" b="0" i="0" u="none" strike="noStrike" cap="none" dirty="0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0" i="0" u="none" strike="noStrike" cap="none" dirty="0" err="1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allievi</a:t>
            </a:r>
            <a:r>
              <a:rPr lang="en-US" sz="2800" b="0" i="0" u="none" strike="noStrike" cap="none" dirty="0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0" i="0" u="none" strike="noStrike" cap="none" dirty="0" err="1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porteranno</a:t>
            </a:r>
            <a:r>
              <a:rPr lang="en-US" sz="2800" b="0" i="0" u="none" strike="noStrike" cap="none" dirty="0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 il </a:t>
            </a:r>
            <a:r>
              <a:rPr lang="en-US" sz="2800" b="0" i="0" u="none" strike="noStrike" cap="none" dirty="0" err="1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</a:t>
            </a:r>
            <a:r>
              <a:rPr lang="en-US" sz="2800" b="0" i="0" u="none" strike="noStrike" cap="none" dirty="0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0" i="0" u="none" strike="noStrike" cap="none" dirty="0" err="1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concordato</a:t>
            </a:r>
            <a:r>
              <a:rPr lang="en-US" sz="2800" b="0" i="0" u="none" strike="noStrike" cap="none" dirty="0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con </a:t>
            </a:r>
            <a:r>
              <a:rPr lang="en-US" sz="2800" b="0" i="0" u="none" strike="noStrike" cap="none" dirty="0" err="1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-US" sz="2800" b="0" i="0" u="none" strike="noStrike" cap="none" dirty="0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 loro </a:t>
            </a:r>
            <a:r>
              <a:rPr lang="en-US" sz="2800" b="0" i="0" u="none" strike="noStrike" cap="none" dirty="0" err="1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insegnanti</a:t>
            </a:r>
            <a:r>
              <a:rPr lang="en-US" sz="2800" b="0" i="0" u="none" strike="noStrike" cap="none" dirty="0">
                <a:solidFill>
                  <a:srgbClr val="984807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800"/>
              <a:buFont typeface="Comic Sans MS"/>
              <a:buNone/>
            </a:pPr>
            <a:r>
              <a:rPr lang="en-US" sz="2800" b="0" i="0" u="none">
                <a:solidFill>
                  <a:srgbClr val="00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QUALCHE RACCOMANDAZIONE…</a:t>
            </a:r>
            <a:endParaRPr/>
          </a:p>
        </p:txBody>
      </p:sp>
      <p:sp>
        <p:nvSpPr>
          <p:cNvPr id="117" name="Google Shape;117;p6"/>
          <p:cNvSpPr txBox="1">
            <a:spLocks noGrp="1"/>
          </p:cNvSpPr>
          <p:nvPr>
            <p:ph type="body" idx="1"/>
          </p:nvPr>
        </p:nvSpPr>
        <p:spPr>
          <a:xfrm>
            <a:off x="457200" y="16287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-152400" algn="l" rtl="0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ESSERE PUNTUALI NEI GIORNI DELLE PROVE   (arrivare almeno 10 minuti prima dell’orario stabilito)</a:t>
            </a:r>
            <a:endParaRPr/>
          </a:p>
          <a:p>
            <a:pPr marL="0" marR="0" lvl="0" indent="-152400" algn="l" rtl="0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ASSUMERE UN ATTEGGIAMENTO SERIO E RESPONSABILE</a:t>
            </a:r>
            <a:endParaRPr/>
          </a:p>
          <a:p>
            <a:pPr marL="0" marR="0" lvl="0" indent="-152400" algn="l" rtl="0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SPEGNERE IL CELLULARE E CONSEGNARLO AI DOCENTI prima dell’inizio delle prove scritte</a:t>
            </a:r>
            <a:endParaRPr/>
          </a:p>
          <a:p>
            <a:pPr marL="0" marR="0" lvl="0" indent="-152400" algn="l" rtl="0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 AVERE FRETTA DI CONCLUDERE</a:t>
            </a:r>
            <a:endParaRPr/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ts val="2800"/>
              <a:buFont typeface="Comic Sans MS"/>
              <a:buNone/>
            </a:pPr>
            <a:r>
              <a:rPr lang="en-US" sz="2800" b="1" i="0" u="none">
                <a:solidFill>
                  <a:srgbClr val="25406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PROVE SCRITTE</a:t>
            </a:r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Portare tutto il materiale necessario.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Ad esempio: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Arial"/>
              <a:buChar char="-"/>
            </a:pPr>
            <a:r>
              <a:rPr lang="en-US" sz="2200" b="0" i="0" u="none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Italiano → vocabolario di lingua italiana o vocabolario dei sinonimi e contrari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Arial"/>
              <a:buChar char="-"/>
            </a:pPr>
            <a:r>
              <a:rPr lang="en-US" sz="2200" b="0" i="0" u="none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Matematica → strumenti utili da concordare con l’insegnante (calcolatrice, tavole numeriche, righello,  matita, gomma)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Arial"/>
              <a:buChar char="-"/>
            </a:pPr>
            <a:r>
              <a:rPr lang="en-US" sz="2200" b="0" i="0" u="none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Lingue straniere → vocabolario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66A08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066A08"/>
                </a:solidFill>
                <a:latin typeface="Comic Sans MS"/>
                <a:ea typeface="Comic Sans MS"/>
                <a:cs typeface="Comic Sans MS"/>
                <a:sym typeface="Comic Sans MS"/>
              </a:rPr>
              <a:t>I FOGLI PROTOCOLLO E LA CARTA MILLIMETRATA SARANNO FORNITI DALLA SCUOLA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ts val="2400"/>
              <a:buFont typeface="Comic Sans MS"/>
              <a:buNone/>
            </a:pPr>
            <a:r>
              <a:rPr lang="en-US" sz="2400" b="0" i="0" u="none">
                <a:solidFill>
                  <a:srgbClr val="33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ALCUNE PRECISAZIONI…</a:t>
            </a:r>
            <a:endParaRPr/>
          </a:p>
        </p:txBody>
      </p:sp>
      <p:sp>
        <p:nvSpPr>
          <p:cNvPr id="129" name="Google Shape;129;p8"/>
          <p:cNvSpPr txBox="1">
            <a:spLocks noGrp="1"/>
          </p:cNvSpPr>
          <p:nvPr>
            <p:ph type="body" idx="1"/>
          </p:nvPr>
        </p:nvSpPr>
        <p:spPr>
          <a:xfrm>
            <a:off x="457200" y="1052512"/>
            <a:ext cx="8229600" cy="554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Gli </a:t>
            </a:r>
            <a:r>
              <a:rPr lang="en-US" sz="2000" b="1" i="0" u="none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alunni diversamente abili </a:t>
            </a:r>
            <a:r>
              <a:rPr lang="en-US" sz="2000" b="0" i="0" u="none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possono sostenere le prove scritte con uso di attrezzature tecniche e sussidi didattici utilizzati nel corso dell’anno per l’attuazione del PEI. 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3152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403152"/>
                </a:solidFill>
                <a:latin typeface="Comic Sans MS"/>
                <a:ea typeface="Comic Sans MS"/>
                <a:cs typeface="Comic Sans MS"/>
                <a:sym typeface="Comic Sans MS"/>
              </a:rPr>
              <a:t>È possibile anche la somministrazione di prove differenziate idonee a valutare il progresso dell’allievo in rapporto ai livelli di apprendimento iniziali e alle sue potenzialità.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3152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403152"/>
                </a:solidFill>
                <a:latin typeface="Comic Sans MS"/>
                <a:ea typeface="Comic Sans MS"/>
                <a:cs typeface="Comic Sans MS"/>
                <a:sym typeface="Comic Sans MS"/>
              </a:rPr>
              <a:t>Esse hanno valore equivalente ai fini del superamento dell’esame e del conseguimento del diploma finale.</a:t>
            </a:r>
            <a:endParaRPr/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40315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ALUNNI CON DSA</a:t>
            </a:r>
            <a:endParaRPr/>
          </a:p>
        </p:txBody>
      </p:sp>
      <p:sp>
        <p:nvSpPr>
          <p:cNvPr id="135" name="Google Shape;135;p9"/>
          <p:cNvSpPr txBox="1">
            <a:spLocks noGrp="1"/>
          </p:cNvSpPr>
          <p:nvPr>
            <p:ph type="body" idx="1"/>
          </p:nvPr>
        </p:nvSpPr>
        <p:spPr>
          <a:xfrm>
            <a:off x="475130" y="1492624"/>
            <a:ext cx="8229600" cy="5015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Gli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1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alunni</a:t>
            </a:r>
            <a:r>
              <a:rPr lang="en-US" sz="2000" b="1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con </a:t>
            </a:r>
            <a:r>
              <a:rPr lang="en-US" sz="2000" b="1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certificazione</a:t>
            </a:r>
            <a:r>
              <a:rPr lang="en-US" sz="2000" b="1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1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</a:t>
            </a:r>
            <a:r>
              <a:rPr lang="en-US" sz="2000" b="1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DSA 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sede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esame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possono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utilizzare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gli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strumenti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compensativi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(ad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esempio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strumenti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informatici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formulari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) e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usufruire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delle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misure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dispensative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(ad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esempio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tempi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più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lunghi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), come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già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avvenuto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nel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corso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dell’anno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scolastico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sulla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base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delle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indicazioni</a:t>
            </a:r>
            <a:r>
              <a:rPr lang="en-US" sz="2000" b="0" i="0" u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del PDP. </a:t>
            </a:r>
            <a:endParaRPr sz="2000" b="0" i="0" u="none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000"/>
              <a:buFont typeface="Arial"/>
              <a:buNone/>
            </a:pP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gli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1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alunni</a:t>
            </a:r>
            <a:r>
              <a:rPr lang="en-US" sz="2000" b="1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con BES </a:t>
            </a:r>
            <a:r>
              <a:rPr lang="en-US" sz="2000" b="1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 </a:t>
            </a:r>
            <a:r>
              <a:rPr lang="en-US" sz="2000" b="1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-US" sz="2000" b="1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1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quali</a:t>
            </a:r>
            <a:r>
              <a:rPr lang="en-US" sz="2000" b="1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1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sia</a:t>
            </a:r>
            <a:r>
              <a:rPr lang="en-US" sz="2000" b="1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1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stato</a:t>
            </a:r>
            <a:r>
              <a:rPr lang="en-US" sz="2000" b="1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1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predisposto</a:t>
            </a:r>
            <a:r>
              <a:rPr lang="en-US" sz="2000" b="1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un PDP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non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sono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previste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misure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dispensative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ma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possono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essere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utilizzati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strumenti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compensativi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qualora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sia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stato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redatto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un PDP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ne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preveda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l'utilizzo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se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funzionali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allo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svolgimento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della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prova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b="0" i="0" u="none" dirty="0" err="1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assegnata</a:t>
            </a:r>
            <a:r>
              <a:rPr lang="en-US" sz="2000" b="0" i="0" u="none" dirty="0">
                <a:solidFill>
                  <a:srgbClr val="A5002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/>
          </a:p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dirty="0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dirty="0">
              <a:solidFill>
                <a:srgbClr val="066A08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865</Words>
  <Application>Microsoft Office PowerPoint</Application>
  <PresentationFormat>Presentazione su schermo (4:3)</PresentationFormat>
  <Paragraphs>144</Paragraphs>
  <Slides>19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Calibri</vt:lpstr>
      <vt:lpstr>Arial</vt:lpstr>
      <vt:lpstr>Comic Sans MS</vt:lpstr>
      <vt:lpstr>Montserrat</vt:lpstr>
      <vt:lpstr>Tema di Office</vt:lpstr>
      <vt:lpstr>ESAME DI STATO CONCLUSIVO DEL PRIMO CICLO</vt:lpstr>
      <vt:lpstr>Che cosa è?</vt:lpstr>
      <vt:lpstr>QUALE RUOLO PER DOCENTI E GENITORI?</vt:lpstr>
      <vt:lpstr>PROVE SCRITTE</vt:lpstr>
      <vt:lpstr>PROVE ORALI</vt:lpstr>
      <vt:lpstr>QUALCHE RACCOMANDAZIONE…</vt:lpstr>
      <vt:lpstr>PROVE SCRITTE</vt:lpstr>
      <vt:lpstr>ALCUNE PRECISAZIONI…</vt:lpstr>
      <vt:lpstr>ALUNNI CON DSA</vt:lpstr>
      <vt:lpstr>FORMULAZIONE DEL VOTO DI IDONEITÀ</vt:lpstr>
      <vt:lpstr>Presentazione standard di PowerPoint</vt:lpstr>
      <vt:lpstr>COSA SI VALUTA?</vt:lpstr>
      <vt:lpstr>COME SI GIUNGE AL VOTO FINALE D’ESAME?</vt:lpstr>
      <vt:lpstr>Un esempio…</vt:lpstr>
      <vt:lpstr>Oppure…</vt:lpstr>
      <vt:lpstr>DOPO GLI ESAMI…</vt:lpstr>
      <vt:lpstr>IL DOCUMENTO DI CERTIFICAZIONE DELLE COMPETENZE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ESAME DI STATO CONCLUSIVO DEL PRIMO CICLO</dc:title>
  <dc:creator>Utente XP</dc:creator>
  <cp:lastModifiedBy>Diego</cp:lastModifiedBy>
  <cp:revision>5</cp:revision>
  <dcterms:created xsi:type="dcterms:W3CDTF">2014-04-07T13:38:17Z</dcterms:created>
  <dcterms:modified xsi:type="dcterms:W3CDTF">2024-05-10T15:04:41Z</dcterms:modified>
</cp:coreProperties>
</file>